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5" r:id="rId1"/>
  </p:sldMasterIdLst>
  <p:sldIdLst>
    <p:sldId id="264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8" autoAdjust="0"/>
    <p:restoredTop sz="94660"/>
  </p:normalViewPr>
  <p:slideViewPr>
    <p:cSldViewPr snapToGrid="0">
      <p:cViewPr varScale="1">
        <p:scale>
          <a:sx n="55" d="100"/>
          <a:sy n="55" d="100"/>
        </p:scale>
        <p:origin x="634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5551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469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64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4310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853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096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322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8623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731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4/16/2020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296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6631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4/16/2020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592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38" r:id="rId6"/>
    <p:sldLayoutId id="2147483734" r:id="rId7"/>
    <p:sldLayoutId id="2147483735" r:id="rId8"/>
    <p:sldLayoutId id="2147483736" r:id="rId9"/>
    <p:sldLayoutId id="2147483737" r:id="rId10"/>
    <p:sldLayoutId id="21474837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fif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8141" y="2384612"/>
            <a:ext cx="8991600" cy="1762044"/>
          </a:xfr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altLang="zh-CN" sz="6000" dirty="0" smtClean="0"/>
              <a:t/>
            </a:r>
            <a:br>
              <a:rPr lang="en-US" altLang="zh-CN" sz="6000" dirty="0" smtClean="0"/>
            </a:br>
            <a:r>
              <a:rPr lang="zh-CN" altLang="en-US" sz="4400" dirty="0"/>
              <a:t>我的咽喉炎和上次一样</a:t>
            </a:r>
            <a:r>
              <a:rPr lang="zh-CN" altLang="en-US" sz="4400" dirty="0" smtClean="0"/>
              <a:t>，</a:t>
            </a:r>
            <a:r>
              <a:rPr lang="en-US" altLang="zh-CN" sz="4400" dirty="0" smtClean="0"/>
              <a:t/>
            </a:r>
            <a:br>
              <a:rPr lang="en-US" altLang="zh-CN" sz="4400" dirty="0" smtClean="0"/>
            </a:br>
            <a:r>
              <a:rPr lang="zh-CN" altLang="en-US" sz="4400" dirty="0" smtClean="0"/>
              <a:t>为</a:t>
            </a:r>
            <a:r>
              <a:rPr lang="zh-CN" altLang="en-US" sz="4400" dirty="0"/>
              <a:t>什么医生不直</a:t>
            </a:r>
            <a:r>
              <a:rPr lang="zh-CN" altLang="en-US" sz="4400" dirty="0" smtClean="0"/>
              <a:t>接开处方给</a:t>
            </a:r>
            <a:r>
              <a:rPr lang="zh-CN" altLang="en-US" sz="4400" dirty="0"/>
              <a:t>我？</a:t>
            </a:r>
            <a:endParaRPr lang="en-US" sz="4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4" y="4576959"/>
            <a:ext cx="6652353" cy="918751"/>
          </a:xfrm>
          <a:solidFill>
            <a:srgbClr val="FFC000"/>
          </a:solidFill>
        </p:spPr>
        <p:txBody>
          <a:bodyPr>
            <a:normAutofit fontScale="85000" lnSpcReduction="20000"/>
          </a:bodyPr>
          <a:lstStyle/>
          <a:p>
            <a:r>
              <a:rPr lang="zh-CN" altLang="en-US" dirty="0"/>
              <a:t>慈济诊所医师助理</a:t>
            </a:r>
            <a:endParaRPr lang="en-US" altLang="zh-CN" dirty="0"/>
          </a:p>
          <a:p>
            <a:r>
              <a:rPr lang="zh-CN" altLang="en-US" dirty="0"/>
              <a:t>张秉东</a:t>
            </a:r>
            <a:endParaRPr lang="en-US" dirty="0"/>
          </a:p>
        </p:txBody>
      </p:sp>
      <p:pic>
        <p:nvPicPr>
          <p:cNvPr id="1026" name="Picture 2" descr="TCLogogreencolor s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63343" y="430306"/>
            <a:ext cx="1909929" cy="10021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4021808" y="1201269"/>
            <a:ext cx="3968543" cy="995083"/>
          </a:xfrm>
          <a:prstGeom prst="rect">
            <a:avLst/>
          </a:prstGeom>
          <a:solidFill>
            <a:srgbClr val="92D050"/>
          </a:solidFill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89000"/>
              </a:lnSpc>
              <a:spcBef>
                <a:spcPct val="0"/>
              </a:spcBef>
              <a:buNone/>
              <a:defRPr sz="7200" kern="1200" cap="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6000" dirty="0" smtClean="0"/>
              <a:t>病人问：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3672636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9A9DA9-7DC8-488B-A882-123947B0F3D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7F6BDD4-E066-4008-8011-6CC31AEB455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9575" y="633619"/>
            <a:ext cx="4279383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3E0E00B-DB86-44E3-AE24-6CF8011EA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416" y="735495"/>
            <a:ext cx="3747801" cy="1324750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r>
              <a:rPr lang="zh-CN" altLang="en-US" sz="4400" b="1" dirty="0" smtClean="0"/>
              <a:t>炎</a:t>
            </a:r>
            <a:r>
              <a:rPr lang="zh-CN" altLang="en-US" sz="4400" b="1" dirty="0"/>
              <a:t>症：</a:t>
            </a:r>
            <a:r>
              <a:rPr lang="en-US" altLang="zh-CN" sz="4400" dirty="0"/>
              <a:t/>
            </a:r>
            <a:br>
              <a:rPr lang="en-US" altLang="zh-CN" sz="4400" dirty="0"/>
            </a:br>
            <a:r>
              <a:rPr lang="zh-CN" altLang="en-US" sz="3600" dirty="0" smtClean="0"/>
              <a:t>是身</a:t>
            </a:r>
            <a:r>
              <a:rPr lang="zh-CN" altLang="en-US" sz="3600" dirty="0"/>
              <a:t>体受伤的反应</a:t>
            </a:r>
            <a:endParaRPr lang="en-US" sz="36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2711A8FB-68FC-45FC-B01E-38F809E2D43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567" y="1171300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A865FE3-5FC9-4049-87CF-30019C46C0F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7459" y="2093976"/>
            <a:ext cx="3328416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7759C-E2CE-4947-A952-FD6EC5D7D2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77459" y="2314769"/>
            <a:ext cx="3412219" cy="3560251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3600" dirty="0">
                <a:solidFill>
                  <a:schemeClr val="accent2">
                    <a:lumMod val="50000"/>
                  </a:schemeClr>
                </a:solidFill>
                <a:latin typeface="inherit"/>
              </a:rPr>
              <a:t>五个症状</a:t>
            </a:r>
            <a:r>
              <a:rPr lang="zh-CN" altLang="en-US" sz="1400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endParaRPr lang="en-US" altLang="zh-CN" sz="200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/>
              <a:t>红</a:t>
            </a:r>
            <a:endParaRPr lang="en-US" altLang="zh-CN" sz="2400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/>
              <a:t>肿</a:t>
            </a:r>
            <a:endParaRPr lang="en-US" altLang="zh-CN" sz="2400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/>
              <a:t>热</a:t>
            </a:r>
            <a:endParaRPr lang="en-US" altLang="zh-CN" sz="2400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/>
              <a:t>痛</a:t>
            </a:r>
            <a:endParaRPr lang="en-US" altLang="zh-CN" sz="2400" dirty="0"/>
          </a:p>
          <a:p>
            <a:pPr marL="457200" indent="-457200">
              <a:buFont typeface="+mj-lt"/>
              <a:buAutoNum type="arabicPeriod"/>
            </a:pPr>
            <a:r>
              <a:rPr lang="zh-CN" altLang="en-US" sz="2400" dirty="0"/>
              <a:t>功能损伤</a:t>
            </a:r>
            <a:endParaRPr lang="en-US" sz="2400" dirty="0"/>
          </a:p>
          <a:p>
            <a:endParaRPr lang="en-US" sz="1700" dirty="0"/>
          </a:p>
        </p:txBody>
      </p:sp>
      <p:pic>
        <p:nvPicPr>
          <p:cNvPr id="4" name="Google Shape;240;p21" descr="Image result for signs of inflammation">
            <a:extLst>
              <a:ext uri="{FF2B5EF4-FFF2-40B4-BE49-F238E27FC236}">
                <a16:creationId xmlns:a16="http://schemas.microsoft.com/office/drawing/2014/main" id="{F54A364D-DF2D-4F33-97B2-EE6B8A4C921A}"/>
              </a:ext>
            </a:extLst>
          </p:cNvPr>
          <p:cNvPicPr preferRelativeResize="0"/>
          <p:nvPr/>
        </p:nvPicPr>
        <p:blipFill rotWithShape="1">
          <a:blip r:embed="rId2"/>
          <a:stretch/>
        </p:blipFill>
        <p:spPr>
          <a:xfrm>
            <a:off x="5120640" y="882396"/>
            <a:ext cx="6656832" cy="49926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21148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CD6AE20B-D94B-4FAC-8602-89AB906C9E8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5730"/>
          <a:stretch/>
        </p:blipFill>
        <p:spPr>
          <a:xfrm>
            <a:off x="0" y="10"/>
            <a:ext cx="1219200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CFC3F0B-22B6-4C75-B9F1-3D485CBED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ja-JP" altLang="en-US" dirty="0">
                <a:solidFill>
                  <a:schemeClr val="accent1"/>
                </a:solidFill>
              </a:rPr>
              <a:t>哪一种炎症？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BCBEF9-3932-47BF-8B34-5D622E7CB8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95681" y="1846717"/>
            <a:ext cx="4937760" cy="823912"/>
          </a:xfrm>
        </p:spPr>
        <p:txBody>
          <a:bodyPr>
            <a:normAutofit/>
          </a:bodyPr>
          <a:lstStyle/>
          <a:p>
            <a:pPr algn="ctr"/>
            <a:r>
              <a:rPr lang="zh-CN" altLang="en-US" sz="3600" dirty="0">
                <a:solidFill>
                  <a:schemeClr val="accent3">
                    <a:lumMod val="50000"/>
                  </a:schemeClr>
                </a:solidFill>
              </a:rPr>
              <a:t>感染性炎症</a:t>
            </a:r>
            <a:endParaRPr lang="en-US" sz="36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DEB28A-97CD-41AB-BEDA-033E894C02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2089603" y="2988742"/>
            <a:ext cx="2442640" cy="1910743"/>
          </a:xfrm>
        </p:spPr>
        <p:txBody>
          <a:bodyPr/>
          <a:lstStyle/>
          <a:p>
            <a:r>
              <a:rPr lang="zh-CN" altLang="en-US" sz="2800" dirty="0">
                <a:solidFill>
                  <a:schemeClr val="bg1"/>
                </a:solidFill>
              </a:rPr>
              <a:t>物理受伤</a:t>
            </a:r>
            <a:endParaRPr lang="en-US" sz="2800" dirty="0">
              <a:solidFill>
                <a:schemeClr val="bg1"/>
              </a:solidFill>
            </a:endParaRPr>
          </a:p>
          <a:p>
            <a:r>
              <a:rPr lang="zh-CN" altLang="en-US" sz="2800" dirty="0">
                <a:solidFill>
                  <a:schemeClr val="bg1"/>
                </a:solidFill>
              </a:rPr>
              <a:t>化学受伤</a:t>
            </a:r>
            <a:endParaRPr lang="en-US" sz="2800" dirty="0">
              <a:solidFill>
                <a:schemeClr val="bg1"/>
              </a:solidFill>
            </a:endParaRPr>
          </a:p>
          <a:p>
            <a:r>
              <a:rPr lang="zh-CN" altLang="en-US" sz="2800" dirty="0">
                <a:solidFill>
                  <a:schemeClr val="bg1"/>
                </a:solidFill>
              </a:rPr>
              <a:t>过敏受伤</a:t>
            </a:r>
            <a:endParaRPr lang="en-US" sz="2800" dirty="0">
              <a:solidFill>
                <a:schemeClr val="bg1"/>
              </a:solidFill>
            </a:endParaRPr>
          </a:p>
          <a:p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D862F04-61AE-4037-8484-6075EA6B58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51543" y="1902898"/>
            <a:ext cx="4937760" cy="823912"/>
          </a:xfrm>
        </p:spPr>
        <p:txBody>
          <a:bodyPr>
            <a:normAutofit/>
          </a:bodyPr>
          <a:lstStyle/>
          <a:p>
            <a:pPr algn="ctr"/>
            <a:r>
              <a:rPr lang="zh-CN" altLang="en-US" sz="3600" dirty="0">
                <a:solidFill>
                  <a:schemeClr val="bg1"/>
                </a:solidFill>
              </a:rPr>
              <a:t>非感染性炎症</a:t>
            </a:r>
            <a:endParaRPr lang="en-US" sz="3600" dirty="0">
              <a:solidFill>
                <a:schemeClr val="bg1"/>
              </a:solidFill>
            </a:endParaRP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C5D60A-1FFE-4C3E-AE74-306BE47F92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7225747" y="2988742"/>
            <a:ext cx="2782957" cy="1765877"/>
          </a:xfrm>
        </p:spPr>
        <p:txBody>
          <a:bodyPr/>
          <a:lstStyle/>
          <a:p>
            <a:r>
              <a:rPr lang="zh-CN" altLang="en-US" sz="2800" dirty="0" smtClean="0"/>
              <a:t>细菌感染</a:t>
            </a:r>
            <a:endParaRPr lang="en-US" altLang="zh-CN" sz="2800" dirty="0" smtClean="0"/>
          </a:p>
          <a:p>
            <a:r>
              <a:rPr lang="zh-CN" altLang="en-US" sz="2800" dirty="0"/>
              <a:t>病</a:t>
            </a:r>
            <a:r>
              <a:rPr lang="zh-CN" altLang="en-US" sz="2800" dirty="0" smtClean="0"/>
              <a:t>毒感染</a:t>
            </a:r>
            <a:endParaRPr lang="en-US" altLang="zh-CN" sz="2800" dirty="0" smtClean="0"/>
          </a:p>
          <a:p>
            <a:r>
              <a:rPr lang="zh-CN" altLang="en-US" sz="2800" dirty="0"/>
              <a:t>真</a:t>
            </a:r>
            <a:r>
              <a:rPr lang="zh-CN" altLang="en-US" sz="2800" dirty="0" smtClean="0"/>
              <a:t>菌感染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13F252C-49F3-46E1-B0B7-872D808619F5}"/>
              </a:ext>
            </a:extLst>
          </p:cNvPr>
          <p:cNvSpPr txBox="1"/>
          <p:nvPr/>
        </p:nvSpPr>
        <p:spPr>
          <a:xfrm>
            <a:off x="551543" y="5341257"/>
            <a:ext cx="1108891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4000" dirty="0" smtClean="0">
                <a:solidFill>
                  <a:srgbClr val="222222"/>
                </a:solidFill>
                <a:latin typeface="inherit"/>
              </a:rPr>
              <a:t>每一种都</a:t>
            </a:r>
            <a:r>
              <a:rPr lang="zh-CN" altLang="en-US" sz="4000" dirty="0">
                <a:solidFill>
                  <a:srgbClr val="222222"/>
                </a:solidFill>
                <a:latin typeface="inherit"/>
              </a:rPr>
              <a:t>有不同的</a:t>
            </a:r>
            <a:r>
              <a:rPr lang="zh-CN" altLang="en-US" sz="4000" b="1" dirty="0">
                <a:solidFill>
                  <a:srgbClr val="222222"/>
                </a:solidFill>
                <a:latin typeface="inherit"/>
              </a:rPr>
              <a:t>治疗方法</a:t>
            </a:r>
            <a:r>
              <a:rPr lang="en-US" altLang="zh-CN" sz="4000" b="1" dirty="0">
                <a:solidFill>
                  <a:srgbClr val="222222"/>
                </a:solidFill>
                <a:latin typeface="inherit"/>
              </a:rPr>
              <a:t>!</a:t>
            </a:r>
            <a:r>
              <a:rPr kumimoji="0" lang="zh-CN" altLang="en-US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lang="zh-CN" altLang="en-US" sz="4000" b="1" dirty="0">
              <a:latin typeface="Arial" panose="020B0604020202020204" pitchFamily="34" charset="0"/>
            </a:endParaRPr>
          </a:p>
          <a:p>
            <a:pPr algn="ctr"/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576741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671A8AE-40A1-4631-A6B8-581AFF06548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64FED2C-C881-4407-ABA6-D8178CB5755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178" r="23298" b="1914"/>
          <a:stretch/>
        </p:blipFill>
        <p:spPr>
          <a:xfrm>
            <a:off x="3523488" y="0"/>
            <a:ext cx="8668512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A44CD100-6267-4E62-AA64-2182A3A6A1C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" y="0"/>
            <a:ext cx="9339206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3000">
                <a:schemeClr val="bg1">
                  <a:alpha val="64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5F6B07-1B43-4FDE-805D-17D6A7473E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7981" y="1122363"/>
            <a:ext cx="4023360" cy="3204134"/>
          </a:xfrm>
        </p:spPr>
        <p:txBody>
          <a:bodyPr anchor="b">
            <a:normAutofit/>
          </a:bodyPr>
          <a:lstStyle/>
          <a:p>
            <a:r>
              <a:rPr lang="zh-CN" altLang="en-US" sz="4800" dirty="0"/>
              <a:t>咽喉炎的</a:t>
            </a:r>
            <a:r>
              <a:rPr lang="zh-CN" altLang="en-US" sz="4800" b="1" dirty="0"/>
              <a:t>诊断</a:t>
            </a:r>
            <a:endParaRPr lang="en-US" sz="4800" b="1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chemeClr val="tx1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CE98CC7-5704-4788-8E12-5C861CF98AD6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 bwMode="auto">
          <a:xfrm>
            <a:off x="477837" y="5142944"/>
            <a:ext cx="7552980" cy="798947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-15870" rIns="0" bIns="-1587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kumimoji="0" lang="zh-CN" altLang="en-US" sz="54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inherit"/>
              </a:rPr>
              <a:t>医生</a:t>
            </a:r>
            <a:r>
              <a:rPr lang="zh-CN" altLang="en-US" sz="5400" dirty="0">
                <a:solidFill>
                  <a:schemeClr val="accent1"/>
                </a:solidFill>
                <a:latin typeface="inherit"/>
              </a:rPr>
              <a:t>怎么</a:t>
            </a:r>
            <a:r>
              <a:rPr kumimoji="0" lang="zh-CN" altLang="en-US" sz="5400" b="0" i="0" u="none" strike="noStrike" cap="none" normalizeH="0" baseline="0" dirty="0">
                <a:ln>
                  <a:noFill/>
                </a:ln>
                <a:solidFill>
                  <a:schemeClr val="accent1"/>
                </a:solidFill>
                <a:effectLst/>
                <a:latin typeface="inherit"/>
              </a:rPr>
              <a:t>确</a:t>
            </a:r>
            <a:r>
              <a:rPr kumimoji="0" lang="zh-CN" altLang="en-US" sz="5400" b="0" i="0" u="none" strike="noStrike" cap="none" normalizeH="0" baseline="0" dirty="0" smtClean="0">
                <a:ln>
                  <a:noFill/>
                </a:ln>
                <a:solidFill>
                  <a:schemeClr val="accent1"/>
                </a:solidFill>
                <a:effectLst/>
                <a:latin typeface="inherit"/>
              </a:rPr>
              <a:t>定是</a:t>
            </a:r>
            <a:r>
              <a:rPr lang="zh-CN" altLang="en-US" sz="5400" dirty="0" smtClean="0">
                <a:solidFill>
                  <a:schemeClr val="accent1"/>
                </a:solidFill>
                <a:latin typeface="inherit"/>
              </a:rPr>
              <a:t>哪种呢？</a:t>
            </a:r>
            <a:endParaRPr kumimoji="0" lang="zh-CN" altLang="en-US" sz="5400" b="0" i="0" u="none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54716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1B9977F3-2D4A-45A7-9F49-C7C8DBE645A0}"/>
              </a:ext>
            </a:extLst>
          </p:cNvPr>
          <p:cNvSpPr/>
          <p:nvPr/>
        </p:nvSpPr>
        <p:spPr>
          <a:xfrm>
            <a:off x="0" y="0"/>
            <a:ext cx="4298503" cy="6858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C7EB227-2D98-4A83-B471-5C1625102FAF}"/>
              </a:ext>
            </a:extLst>
          </p:cNvPr>
          <p:cNvSpPr/>
          <p:nvPr/>
        </p:nvSpPr>
        <p:spPr>
          <a:xfrm>
            <a:off x="4192123" y="0"/>
            <a:ext cx="4120155" cy="685800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96C1093-70F9-4504-8A00-0EC227920505}"/>
              </a:ext>
            </a:extLst>
          </p:cNvPr>
          <p:cNvSpPr/>
          <p:nvPr/>
        </p:nvSpPr>
        <p:spPr>
          <a:xfrm>
            <a:off x="8312278" y="0"/>
            <a:ext cx="3959062" cy="685800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63DF2B-8CB1-4AA6-8B56-CD567C7C03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39226" y="670438"/>
            <a:ext cx="3887911" cy="159568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zh-CN" altLang="en-US" sz="4000" b="1" dirty="0"/>
              <a:t>细菌性咽喉炎</a:t>
            </a:r>
            <a:endParaRPr lang="en-US" altLang="zh-CN" sz="4000" b="1" dirty="0"/>
          </a:p>
          <a:p>
            <a:pPr marL="0" indent="0" algn="ctr">
              <a:buNone/>
            </a:pPr>
            <a:endParaRPr lang="en-US" altLang="zh-CN" sz="3200" b="1" dirty="0"/>
          </a:p>
          <a:p>
            <a:pPr marL="0" indent="0" algn="ctr">
              <a:buNone/>
            </a:pPr>
            <a:endParaRPr lang="en-US" altLang="zh-CN" sz="3200" b="1" dirty="0"/>
          </a:p>
          <a:p>
            <a:pPr marL="0" indent="0" algn="ctr">
              <a:buNone/>
            </a:pPr>
            <a:endParaRPr lang="en-US" altLang="zh-CN" sz="3200" b="1" dirty="0"/>
          </a:p>
          <a:p>
            <a:pPr marL="0" indent="0" algn="ctr">
              <a:buNone/>
            </a:pPr>
            <a:endParaRPr lang="en-US" altLang="ja-JP" sz="1800" b="1" u="sng" dirty="0"/>
          </a:p>
          <a:p>
            <a:pPr marL="0" indent="0" algn="ctr">
              <a:buNone/>
            </a:pPr>
            <a:r>
              <a:rPr lang="ja-JP" altLang="en-US" sz="3200" b="1" u="sng" dirty="0"/>
              <a:t>一般特</a:t>
            </a:r>
            <a:r>
              <a:rPr lang="ja-JP" altLang="en-US" sz="3200" b="1" u="sng" dirty="0" smtClean="0"/>
              <a:t>征</a:t>
            </a:r>
            <a:r>
              <a:rPr lang="zh-CN" altLang="en-US" sz="3200" b="1" u="sng" dirty="0" smtClean="0"/>
              <a:t>：</a:t>
            </a:r>
            <a:endParaRPr lang="en-US" altLang="ja-JP" sz="3200" b="1" u="sng" dirty="0"/>
          </a:p>
          <a:p>
            <a:r>
              <a:rPr lang="zh-CN" altLang="en-US" b="1" dirty="0"/>
              <a:t>黏膜上有白色分泌物</a:t>
            </a:r>
          </a:p>
          <a:p>
            <a:r>
              <a:rPr lang="zh-CN" altLang="en-US" b="1" dirty="0" smtClean="0"/>
              <a:t>有发</a:t>
            </a:r>
            <a:r>
              <a:rPr lang="zh-CN" altLang="en-US" b="1" dirty="0"/>
              <a:t>烧</a:t>
            </a:r>
          </a:p>
          <a:p>
            <a:r>
              <a:rPr lang="zh-CN" altLang="en-US" b="1" dirty="0"/>
              <a:t>没有流鼻水或咳嗽</a:t>
            </a:r>
            <a:endParaRPr lang="en-US" b="1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5CCBAF-B7E5-4F1B-A227-30BBC1BF06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592489" y="694260"/>
            <a:ext cx="3678851" cy="557504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4000" b="1" dirty="0"/>
              <a:t>病毒性咽喉</a:t>
            </a:r>
            <a:endParaRPr lang="en-US" altLang="zh-CN" sz="4000" b="1" dirty="0"/>
          </a:p>
          <a:p>
            <a:pPr marL="0" indent="0" algn="ctr">
              <a:buNone/>
            </a:pPr>
            <a:endParaRPr lang="en-US" altLang="zh-CN" sz="3200" b="1" dirty="0"/>
          </a:p>
          <a:p>
            <a:pPr marL="0" indent="0" algn="ctr">
              <a:buNone/>
            </a:pPr>
            <a:endParaRPr lang="en-US" altLang="zh-CN" sz="3200" b="1" dirty="0"/>
          </a:p>
          <a:p>
            <a:pPr marL="0" indent="0" algn="ctr">
              <a:buNone/>
            </a:pPr>
            <a:endParaRPr lang="en-US" altLang="zh-CN" sz="3200" b="1" dirty="0"/>
          </a:p>
          <a:p>
            <a:pPr marL="0" indent="0" algn="ctr">
              <a:buNone/>
            </a:pPr>
            <a:endParaRPr lang="en-US" altLang="zh-CN" sz="1800" b="1" u="sng" dirty="0"/>
          </a:p>
          <a:p>
            <a:pPr marL="0" indent="0" algn="ctr">
              <a:buNone/>
            </a:pPr>
            <a:r>
              <a:rPr lang="zh-CN" altLang="en-US" sz="3200" b="1" u="sng" dirty="0"/>
              <a:t>一般特</a:t>
            </a:r>
            <a:r>
              <a:rPr lang="zh-CN" altLang="en-US" sz="3200" b="1" u="sng" dirty="0" smtClean="0"/>
              <a:t>征：</a:t>
            </a:r>
            <a:endParaRPr lang="zh-CN" altLang="en-US" sz="3200" b="1" u="sng" dirty="0"/>
          </a:p>
          <a:p>
            <a:r>
              <a:rPr lang="zh-CN" altLang="en-US" b="1" dirty="0"/>
              <a:t>黏膜长小疱</a:t>
            </a:r>
          </a:p>
          <a:p>
            <a:r>
              <a:rPr lang="zh-CN" altLang="en-US" b="1" dirty="0"/>
              <a:t>有流鼻水或咳嗽</a:t>
            </a:r>
            <a:endParaRPr lang="en-US" altLang="zh-CN" b="1" dirty="0"/>
          </a:p>
          <a:p>
            <a:pPr marL="0" indent="0" algn="ctr">
              <a:buNone/>
            </a:pPr>
            <a:endParaRPr lang="en-US" sz="3200" b="1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FB4400D-99BD-4BDF-B70D-9A6911ED65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985" y="1516792"/>
            <a:ext cx="3155560" cy="209567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2374B96-B7F9-450E-9F86-647B835DE1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8257" y="1516793"/>
            <a:ext cx="3128754" cy="2095677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FF5CB0A5-5A37-4F93-80BB-B534A187B5DA}"/>
              </a:ext>
            </a:extLst>
          </p:cNvPr>
          <p:cNvSpPr txBox="1">
            <a:spLocks/>
          </p:cNvSpPr>
          <p:nvPr/>
        </p:nvSpPr>
        <p:spPr>
          <a:xfrm>
            <a:off x="4578714" y="670439"/>
            <a:ext cx="3635213" cy="84635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zh-CN" altLang="en-US" sz="4000" b="1" dirty="0"/>
              <a:t>真菌性咽喉炎</a:t>
            </a:r>
            <a:endParaRPr lang="en-US" altLang="zh-CN" sz="4000" b="1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zh-CN" sz="3200" b="1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zh-CN" sz="3200" b="1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ja-JP" sz="3200" b="1" u="sng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US" altLang="ja-JP" sz="1800" b="1" u="sng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ja-JP" altLang="en-US" sz="3200" b="1" u="sng" dirty="0"/>
              <a:t>一般特</a:t>
            </a:r>
            <a:r>
              <a:rPr lang="ja-JP" altLang="en-US" sz="3200" b="1" u="sng" dirty="0" smtClean="0"/>
              <a:t>征</a:t>
            </a:r>
            <a:r>
              <a:rPr lang="zh-CN" altLang="en-US" sz="3200" b="1" u="sng" dirty="0" smtClean="0"/>
              <a:t>：</a:t>
            </a:r>
            <a:endParaRPr lang="en-US" altLang="ja-JP" sz="3200" b="1" u="sng" dirty="0"/>
          </a:p>
          <a:p>
            <a:r>
              <a:rPr lang="zh-CN" altLang="en-US" b="1" dirty="0"/>
              <a:t>黏膜上有白斑</a:t>
            </a:r>
            <a:endParaRPr lang="en-US" altLang="zh-CN" b="1" dirty="0"/>
          </a:p>
          <a:p>
            <a:r>
              <a:rPr lang="zh-CN" altLang="en-US" b="1" dirty="0" smtClean="0">
                <a:latin typeface="inherit"/>
              </a:rPr>
              <a:t>病人</a:t>
            </a:r>
            <a:r>
              <a:rPr lang="zh-CN" altLang="en-US" b="1" dirty="0" smtClean="0"/>
              <a:t>免</a:t>
            </a:r>
            <a:r>
              <a:rPr lang="zh-CN" altLang="en-US" b="1" dirty="0"/>
              <a:t>疫力低下</a:t>
            </a:r>
          </a:p>
          <a:p>
            <a:r>
              <a:rPr lang="zh-CN" altLang="en-US" b="1" dirty="0" smtClean="0"/>
              <a:t>服</a:t>
            </a:r>
            <a:r>
              <a:rPr lang="zh-CN" altLang="en-US" b="1" dirty="0"/>
              <a:t>用内固醇</a:t>
            </a:r>
            <a:endParaRPr lang="en-US" b="1" dirty="0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B6E6E5B8-DD96-4993-B43F-2A114307C1A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0547" y="1516792"/>
            <a:ext cx="2269686" cy="2095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01999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1273E859-AF07-4E32-ADC4-BFA50AF0B3C0}"/>
              </a:ext>
            </a:extLst>
          </p:cNvPr>
          <p:cNvSpPr/>
          <p:nvPr/>
        </p:nvSpPr>
        <p:spPr>
          <a:xfrm>
            <a:off x="0" y="1268102"/>
            <a:ext cx="5995625" cy="5589898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2557C8-23B9-40D2-ADC0-3D10CA81551D}"/>
              </a:ext>
            </a:extLst>
          </p:cNvPr>
          <p:cNvSpPr/>
          <p:nvPr/>
        </p:nvSpPr>
        <p:spPr>
          <a:xfrm>
            <a:off x="5995625" y="1268102"/>
            <a:ext cx="6196375" cy="5589897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BD90F9E-3C5A-4E42-BD63-BFBA72EC3F7D}"/>
              </a:ext>
            </a:extLst>
          </p:cNvPr>
          <p:cNvSpPr/>
          <p:nvPr/>
        </p:nvSpPr>
        <p:spPr>
          <a:xfrm>
            <a:off x="0" y="0"/>
            <a:ext cx="12192000" cy="14135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F9DD0-B6D3-4CD7-B547-91BE480995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61648" y="1441016"/>
            <a:ext cx="4937760" cy="533417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3600" b="1" dirty="0"/>
              <a:t>扁桃周脓肿</a:t>
            </a:r>
            <a:endParaRPr lang="en-US" altLang="zh-CN" sz="3600" b="1" dirty="0"/>
          </a:p>
          <a:p>
            <a:pPr marL="0" indent="0" algn="ctr">
              <a:buNone/>
            </a:pPr>
            <a:endParaRPr lang="en-US" altLang="zh-CN" sz="2500" dirty="0"/>
          </a:p>
          <a:p>
            <a:pPr marL="0" indent="0" algn="ctr">
              <a:buNone/>
            </a:pPr>
            <a:endParaRPr lang="en-US" altLang="zh-CN" sz="2500" dirty="0"/>
          </a:p>
          <a:p>
            <a:pPr marL="0" indent="0" algn="ctr">
              <a:buNone/>
            </a:pPr>
            <a:endParaRPr lang="en-US" altLang="zh-CN" sz="2500" dirty="0"/>
          </a:p>
          <a:p>
            <a:pPr marL="0" indent="0" algn="ctr">
              <a:buNone/>
            </a:pPr>
            <a:endParaRPr lang="en-US" altLang="zh-CN" sz="2500" dirty="0"/>
          </a:p>
          <a:p>
            <a:pPr marL="0" indent="0" algn="ctr">
              <a:buNone/>
            </a:pPr>
            <a:r>
              <a:rPr lang="zh-CN" altLang="en-US" sz="2500" u="sng" dirty="0"/>
              <a:t>一般特</a:t>
            </a:r>
            <a:r>
              <a:rPr lang="zh-CN" altLang="en-US" sz="2500" u="sng" dirty="0" smtClean="0"/>
              <a:t>征：</a:t>
            </a:r>
            <a:endParaRPr lang="en-US" altLang="zh-CN" sz="2500" u="sng" dirty="0"/>
          </a:p>
          <a:p>
            <a:pPr lvl="1"/>
            <a:r>
              <a:rPr lang="zh-CN" altLang="en-US" sz="2500" dirty="0"/>
              <a:t>扁桃</a:t>
            </a:r>
            <a:r>
              <a:rPr lang="zh-CN" altLang="en-US" sz="2500" dirty="0" smtClean="0"/>
              <a:t>体旁单</a:t>
            </a:r>
            <a:r>
              <a:rPr lang="zh-CN" altLang="en-US" sz="2500" dirty="0"/>
              <a:t>侧黏膜肿胀</a:t>
            </a:r>
            <a:endParaRPr lang="en-US" altLang="zh-CN" sz="2500" dirty="0"/>
          </a:p>
          <a:p>
            <a:pPr lvl="1"/>
            <a:r>
              <a:rPr lang="zh-CN" altLang="en-US" sz="2500" dirty="0"/>
              <a:t>发烧、发冷</a:t>
            </a:r>
            <a:endParaRPr lang="en-US" altLang="zh-CN" sz="2500" dirty="0"/>
          </a:p>
          <a:p>
            <a:pPr lvl="1"/>
            <a:r>
              <a:rPr lang="zh-CN" altLang="en-US" sz="2500" dirty="0"/>
              <a:t>吞咽困难</a:t>
            </a:r>
            <a:endParaRPr lang="en-US" altLang="zh-CN" sz="25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6147" name="Picture 3" descr="R&amp;B Singer R. Kelly Undergoes Peritonsillar Abscess Drainage ...">
            <a:extLst>
              <a:ext uri="{FF2B5EF4-FFF2-40B4-BE49-F238E27FC236}">
                <a16:creationId xmlns:a16="http://schemas.microsoft.com/office/drawing/2014/main" id="{5B50C877-91B6-4F55-B917-F2988581139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159" b="14884"/>
          <a:stretch/>
        </p:blipFill>
        <p:spPr bwMode="auto">
          <a:xfrm>
            <a:off x="1182757" y="2174074"/>
            <a:ext cx="3459992" cy="21612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1A429AF-7EEB-482B-8AF0-1310CD646A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1413520"/>
            <a:ext cx="4937760" cy="503697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CN" altLang="en-US" sz="3600" b="1" dirty="0"/>
              <a:t>严重的过敏</a:t>
            </a:r>
            <a:endParaRPr lang="en-US" altLang="zh-CN" sz="3600" b="1" dirty="0"/>
          </a:p>
          <a:p>
            <a:pPr marL="0" indent="0" algn="ctr">
              <a:buNone/>
            </a:pPr>
            <a:endParaRPr lang="en-US" altLang="zh-CN" dirty="0"/>
          </a:p>
          <a:p>
            <a:pPr marL="0" indent="0" algn="ctr">
              <a:buNone/>
            </a:pPr>
            <a:r>
              <a:rPr lang="en-US" altLang="zh-CN" dirty="0"/>
              <a:t>{{{{{{</a:t>
            </a:r>
          </a:p>
          <a:p>
            <a:pPr marL="0" indent="0" algn="ctr">
              <a:buNone/>
            </a:pPr>
            <a:endParaRPr lang="en-US" altLang="zh-CN" dirty="0"/>
          </a:p>
          <a:p>
            <a:pPr marL="0" indent="0" algn="ctr">
              <a:buNone/>
            </a:pPr>
            <a:endParaRPr lang="en-US" altLang="zh-CN" sz="1400" dirty="0"/>
          </a:p>
          <a:p>
            <a:pPr marL="0" indent="0" algn="ctr">
              <a:buNone/>
            </a:pPr>
            <a:endParaRPr lang="en-US" altLang="zh-CN" sz="2500" u="sng" dirty="0" smtClean="0"/>
          </a:p>
          <a:p>
            <a:pPr marL="0" indent="0" algn="ctr">
              <a:buNone/>
            </a:pPr>
            <a:r>
              <a:rPr lang="zh-CN" altLang="en-US" sz="2500" u="sng" dirty="0" smtClean="0"/>
              <a:t>一</a:t>
            </a:r>
            <a:r>
              <a:rPr lang="zh-CN" altLang="en-US" sz="2500" u="sng" dirty="0"/>
              <a:t>般特</a:t>
            </a:r>
            <a:r>
              <a:rPr lang="zh-CN" altLang="en-US" sz="2500" u="sng" dirty="0" smtClean="0"/>
              <a:t>征：</a:t>
            </a:r>
            <a:endParaRPr lang="en-US" altLang="zh-CN" sz="2500" u="sng" dirty="0"/>
          </a:p>
          <a:p>
            <a:pPr algn="ctr"/>
            <a:r>
              <a:rPr lang="zh-CN" altLang="en-US" sz="2500" dirty="0"/>
              <a:t>黏膜或小</a:t>
            </a:r>
            <a:r>
              <a:rPr lang="zh-CN" altLang="en-US" sz="2500" dirty="0" smtClean="0"/>
              <a:t>舌迅速红</a:t>
            </a:r>
            <a:r>
              <a:rPr lang="zh-CN" altLang="en-US" sz="2500" dirty="0"/>
              <a:t>肿</a:t>
            </a:r>
            <a:endParaRPr lang="en-US" altLang="zh-CN" sz="2500" dirty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21954878-AEC2-4B80-BBC6-AEB59BF294C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676459" y="376823"/>
            <a:ext cx="5039841" cy="7989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-15870" rIns="0" bIns="-1587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CN" altLang="en-US" sz="5400" dirty="0">
                <a:latin typeface="inherit"/>
              </a:rPr>
              <a:t>危险</a:t>
            </a:r>
            <a:r>
              <a:rPr kumimoji="0" lang="zh-CN" altLang="en-US" sz="5400" b="0" i="0" u="none" strike="noStrike" cap="none" normalizeH="0" baseline="0" dirty="0" smtClean="0">
                <a:ln>
                  <a:noFill/>
                </a:ln>
                <a:effectLst/>
                <a:latin typeface="inherit"/>
              </a:rPr>
              <a:t>的咽喉症状</a:t>
            </a:r>
            <a:r>
              <a:rPr kumimoji="0" lang="zh-CN" altLang="en-US" sz="5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endParaRPr kumimoji="0" lang="zh-CN" altLang="en-US" sz="5400" b="0" i="0" u="none" strike="noStrike" cap="none" normalizeH="0" baseline="0" dirty="0">
              <a:ln>
                <a:noFill/>
              </a:ln>
              <a:effectLst/>
              <a:latin typeface="Arial" panose="020B0604020202020204" pitchFamily="34" charset="0"/>
            </a:endParaRPr>
          </a:p>
        </p:txBody>
      </p:sp>
      <p:pic>
        <p:nvPicPr>
          <p:cNvPr id="9" name="Picture 2" descr="This image shows edema and erythema in the oral cavity, possibly ...">
            <a:extLst>
              <a:ext uri="{FF2B5EF4-FFF2-40B4-BE49-F238E27FC236}">
                <a16:creationId xmlns:a16="http://schemas.microsoft.com/office/drawing/2014/main" id="{4CF905FE-C12E-4D28-92B8-7A7EB132D5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6416" y="2174074"/>
            <a:ext cx="3374017" cy="25292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306534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Understanding Your Doctor's Prescription Abbreviations">
            <a:extLst>
              <a:ext uri="{FF2B5EF4-FFF2-40B4-BE49-F238E27FC236}">
                <a16:creationId xmlns:a16="http://schemas.microsoft.com/office/drawing/2014/main" id="{AAF801CE-19BC-468F-9F25-B4A7848811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521" b="1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460E4-2E56-4E17-84D5-085E89645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4814" y="1313846"/>
            <a:ext cx="3441507" cy="753086"/>
          </a:xfrm>
          <a:solidFill>
            <a:srgbClr val="FFC000"/>
          </a:solidFill>
        </p:spPr>
        <p:txBody>
          <a:bodyPr anchor="t">
            <a:normAutofit fontScale="92500" lnSpcReduction="10000"/>
          </a:bodyPr>
          <a:lstStyle/>
          <a:p>
            <a:pPr marL="0" indent="0" algn="ctr">
              <a:buNone/>
            </a:pPr>
            <a:r>
              <a:rPr lang="zh-CN" altLang="en-US" sz="4400" b="1" dirty="0"/>
              <a:t>处</a:t>
            </a:r>
            <a:r>
              <a:rPr lang="zh-CN" altLang="en-US" sz="4400" b="1" dirty="0" smtClean="0"/>
              <a:t>方？</a:t>
            </a:r>
            <a:endParaRPr lang="en-US" sz="44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6B159C-3952-4DE3-BAAD-D4A71F0F0C53}"/>
              </a:ext>
            </a:extLst>
          </p:cNvPr>
          <p:cNvSpPr txBox="1"/>
          <p:nvPr/>
        </p:nvSpPr>
        <p:spPr>
          <a:xfrm>
            <a:off x="424814" y="2958412"/>
            <a:ext cx="6413307" cy="298543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zh-CN" altLang="en-US" sz="2800" dirty="0"/>
              <a:t>咽喉炎很常见，但有许多种类。</a:t>
            </a:r>
            <a:endParaRPr lang="en-US" altLang="zh-CN" sz="2800" dirty="0"/>
          </a:p>
          <a:p>
            <a:pPr>
              <a:spcAft>
                <a:spcPts val="600"/>
              </a:spcAft>
            </a:pPr>
            <a:endParaRPr lang="en-US" sz="2800" dirty="0"/>
          </a:p>
          <a:p>
            <a:pPr>
              <a:spcAft>
                <a:spcPts val="600"/>
              </a:spcAft>
            </a:pPr>
            <a:r>
              <a:rPr lang="zh-CN" altLang="en-US" sz="2800" dirty="0"/>
              <a:t>医生需要用病史和临床检查来做诊断后，才能对症下药。</a:t>
            </a:r>
            <a:endParaRPr lang="en-US" altLang="zh-CN" sz="2800" dirty="0"/>
          </a:p>
          <a:p>
            <a:pPr>
              <a:spcAft>
                <a:spcPts val="600"/>
              </a:spcAft>
            </a:pPr>
            <a:endParaRPr lang="en-US" altLang="zh-CN" sz="2800" dirty="0"/>
          </a:p>
          <a:p>
            <a:pPr>
              <a:spcAft>
                <a:spcPts val="600"/>
              </a:spcAft>
            </a:pPr>
            <a:r>
              <a:rPr lang="zh-CN" altLang="en-US" sz="2800" dirty="0"/>
              <a:t>所以不能直接用以前处方。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171464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8FC9BE17-9A7B-462D-AE50-3D87773873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70" name="Picture 2" descr="Understanding Your Doctor's Prescription Abbreviations">
            <a:extLst>
              <a:ext uri="{FF2B5EF4-FFF2-40B4-BE49-F238E27FC236}">
                <a16:creationId xmlns:a16="http://schemas.microsoft.com/office/drawing/2014/main" id="{AAF801CE-19BC-468F-9F25-B4A7848811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521" b="1"/>
          <a:stretch/>
        </p:blipFill>
        <p:spPr bwMode="auto">
          <a:xfrm>
            <a:off x="3585177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Rectangle 72">
            <a:extLst>
              <a:ext uri="{FF2B5EF4-FFF2-40B4-BE49-F238E27FC236}">
                <a16:creationId xmlns:a16="http://schemas.microsoft.com/office/drawing/2014/main" id="{3EBE8569-6AEC-4B8C-8D53-2DE337CDBA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8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id="{55D4142C-5077-457F-A6AD-3FECFDB3968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62559" y="605790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28244" y="2443480"/>
            <a:ext cx="3300984" cy="9144"/>
          </a:xfrm>
          <a:prstGeom prst="rect">
            <a:avLst/>
          </a:prstGeom>
          <a:solidFill>
            <a:schemeClr val="tx1"/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F460E4-2E56-4E17-84D5-085E896455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739" y="970752"/>
            <a:ext cx="2912165" cy="1046891"/>
          </a:xfrm>
          <a:solidFill>
            <a:srgbClr val="00B0F0"/>
          </a:solidFill>
        </p:spPr>
        <p:txBody>
          <a:bodyPr anchor="t">
            <a:normAutofit/>
          </a:bodyPr>
          <a:lstStyle/>
          <a:p>
            <a:pPr marL="0" indent="0" algn="ctr">
              <a:buNone/>
            </a:pPr>
            <a:r>
              <a:rPr lang="zh-CN" altLang="en-US" sz="4800" b="1" dirty="0" smtClean="0"/>
              <a:t>总结</a:t>
            </a:r>
            <a:endParaRPr lang="en-US" sz="4800" b="1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16B159C-3952-4DE3-BAAD-D4A71F0F0C53}"/>
              </a:ext>
            </a:extLst>
          </p:cNvPr>
          <p:cNvSpPr txBox="1"/>
          <p:nvPr/>
        </p:nvSpPr>
        <p:spPr>
          <a:xfrm>
            <a:off x="475793" y="2964609"/>
            <a:ext cx="6264221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b="1" dirty="0"/>
              <a:t>抗生素只对细菌感染有用</a:t>
            </a:r>
            <a:r>
              <a:rPr lang="zh-CN" altLang="en-US" sz="2800" b="1" dirty="0" smtClean="0"/>
              <a:t>，</a:t>
            </a:r>
            <a:endParaRPr lang="en-US" altLang="zh-CN" sz="2800" b="1" dirty="0" smtClean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b="1" dirty="0" smtClean="0"/>
              <a:t>大</a:t>
            </a:r>
            <a:r>
              <a:rPr lang="zh-CN" altLang="en-US" sz="2800" b="1" dirty="0"/>
              <a:t>部</a:t>
            </a:r>
            <a:r>
              <a:rPr lang="zh-CN" altLang="en-US" sz="2800" b="1" dirty="0" smtClean="0"/>
              <a:t>分的咽喉炎不</a:t>
            </a:r>
            <a:r>
              <a:rPr lang="zh-CN" altLang="en-US" sz="2800" b="1" dirty="0"/>
              <a:t>是细菌感</a:t>
            </a:r>
            <a:r>
              <a:rPr lang="zh-CN" altLang="en-US" sz="2800" b="1" dirty="0" smtClean="0"/>
              <a:t>染，</a:t>
            </a:r>
            <a:endParaRPr lang="en-US" altLang="zh-CN" sz="2800" b="1" dirty="0" smtClean="0"/>
          </a:p>
          <a:p>
            <a:pPr marL="457200" indent="-4572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zh-CN" altLang="en-US" sz="2800" b="1" dirty="0" smtClean="0"/>
              <a:t>所</a:t>
            </a:r>
            <a:r>
              <a:rPr lang="zh-CN" altLang="en-US" sz="2800" b="1" dirty="0"/>
              <a:t>以</a:t>
            </a:r>
            <a:r>
              <a:rPr lang="zh-CN" altLang="en-US" sz="2800" b="1" dirty="0" smtClean="0"/>
              <a:t>不能随便用抗</a:t>
            </a:r>
            <a:r>
              <a:rPr lang="zh-CN" altLang="en-US" sz="2800" b="1" dirty="0"/>
              <a:t>生素。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1267331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55666830-9A19-4E01-8505-D6C7F9AC566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274432B-3A14-4E94-A4CE-7C2E7037E3D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21337" b="-1"/>
          <a:stretch/>
        </p:blipFill>
        <p:spPr>
          <a:xfrm>
            <a:off x="4110127" y="10"/>
            <a:ext cx="8081873" cy="6857990"/>
          </a:xfrm>
          <a:custGeom>
            <a:avLst/>
            <a:gdLst/>
            <a:ahLst/>
            <a:cxnLst/>
            <a:rect l="l" t="t" r="r" b="b"/>
            <a:pathLst>
              <a:path w="8081873" h="6858000">
                <a:moveTo>
                  <a:pt x="0" y="0"/>
                </a:moveTo>
                <a:lnTo>
                  <a:pt x="8081873" y="0"/>
                </a:lnTo>
                <a:lnTo>
                  <a:pt x="8081873" y="6858000"/>
                </a:lnTo>
                <a:lnTo>
                  <a:pt x="0" y="6858000"/>
                </a:lnTo>
                <a:lnTo>
                  <a:pt x="68897" y="6734633"/>
                </a:lnTo>
                <a:cubicBezTo>
                  <a:pt x="558802" y="5812845"/>
                  <a:pt x="848920" y="4668597"/>
                  <a:pt x="848920" y="3429000"/>
                </a:cubicBezTo>
                <a:cubicBezTo>
                  <a:pt x="848920" y="2189404"/>
                  <a:pt x="558802" y="1045156"/>
                  <a:pt x="68897" y="123368"/>
                </a:cubicBezTo>
                <a:close/>
              </a:path>
            </a:pathLst>
          </a:custGeom>
        </p:spPr>
      </p:pic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AE9FC877-7FB6-4D22-9988-35420644E2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7" name="Freeform: Shape 16">
            <a:extLst>
              <a:ext uri="{FF2B5EF4-FFF2-40B4-BE49-F238E27FC236}">
                <a16:creationId xmlns:a16="http://schemas.microsoft.com/office/drawing/2014/main" id="{E41809D1-F12E-46BB-B804-5F209D325E8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F180971-B46F-4805-A2E0-91C4FAF394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470" y="1311965"/>
            <a:ext cx="4522304" cy="4542975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CN" altLang="en-US" sz="4800" b="1" dirty="0"/>
              <a:t>严重的咽喉症状应该去急诊室</a:t>
            </a:r>
            <a:r>
              <a:rPr lang="zh-CN" altLang="en-US" sz="4800" b="1" dirty="0" smtClean="0"/>
              <a:t>。</a:t>
            </a:r>
            <a:r>
              <a:rPr lang="en-US" altLang="zh-CN" sz="4800" b="1" dirty="0" smtClean="0"/>
              <a:t/>
            </a:r>
            <a:br>
              <a:rPr lang="en-US" altLang="zh-CN" sz="4800" b="1" dirty="0" smtClean="0"/>
            </a:br>
            <a:r>
              <a:rPr lang="zh-CN" altLang="en-US" sz="3600" b="1" dirty="0"/>
              <a:t/>
            </a:r>
            <a:br>
              <a:rPr lang="zh-CN" altLang="en-US" sz="3600" b="1" dirty="0"/>
            </a:br>
            <a:r>
              <a:rPr lang="zh-CN" altLang="en-US" sz="3600" b="1" dirty="0"/>
              <a:t>比</a:t>
            </a:r>
            <a:r>
              <a:rPr lang="zh-CN" altLang="en-US" sz="3600" b="1" dirty="0" smtClean="0"/>
              <a:t>如：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zh-CN" altLang="en-US" sz="3600" b="1" dirty="0" smtClean="0"/>
              <a:t>咽</a:t>
            </a:r>
            <a:r>
              <a:rPr lang="zh-CN" altLang="en-US" sz="3600" b="1" dirty="0"/>
              <a:t>喉快速的肿胀</a:t>
            </a:r>
            <a:r>
              <a:rPr lang="zh-CN" altLang="en-US" sz="3600" b="1" dirty="0" smtClean="0"/>
              <a:t>、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zh-CN" altLang="en-US" sz="3600" b="1" dirty="0" smtClean="0"/>
              <a:t>喝</a:t>
            </a:r>
            <a:r>
              <a:rPr lang="zh-CN" altLang="en-US" sz="3600" b="1" dirty="0"/>
              <a:t>不了水</a:t>
            </a:r>
            <a:r>
              <a:rPr lang="zh-CN" altLang="en-US" sz="3600" b="1" dirty="0" smtClean="0"/>
              <a:t>、</a:t>
            </a:r>
            <a:r>
              <a:rPr lang="en-US" altLang="zh-CN" sz="3600" b="1" dirty="0" smtClean="0"/>
              <a:t/>
            </a:r>
            <a:br>
              <a:rPr lang="en-US" altLang="zh-CN" sz="3600" b="1" dirty="0" smtClean="0"/>
            </a:br>
            <a:r>
              <a:rPr lang="zh-CN" altLang="en-US" sz="3600" b="1" dirty="0" smtClean="0"/>
              <a:t>呼</a:t>
            </a:r>
            <a:r>
              <a:rPr lang="zh-CN" altLang="en-US" sz="3600" b="1" dirty="0"/>
              <a:t>吸困</a:t>
            </a:r>
            <a:r>
              <a:rPr lang="zh-CN" altLang="en-US" sz="3600" b="1" dirty="0" smtClean="0"/>
              <a:t>难。</a:t>
            </a:r>
            <a:r>
              <a:rPr lang="zh-CN" altLang="en-US" sz="3600" b="1" dirty="0"/>
              <a:t/>
            </a:r>
            <a:br>
              <a:rPr lang="zh-CN" altLang="en-US" sz="3600" b="1" dirty="0"/>
            </a:br>
            <a:endParaRPr lang="en-US" sz="3600" b="1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43708612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nalogousFromRegularSeedLeftStep">
      <a:dk1>
        <a:srgbClr val="000000"/>
      </a:dk1>
      <a:lt1>
        <a:srgbClr val="FFFFFF"/>
      </a:lt1>
      <a:dk2>
        <a:srgbClr val="312441"/>
      </a:dk2>
      <a:lt2>
        <a:srgbClr val="E2E8E4"/>
      </a:lt2>
      <a:accent1>
        <a:srgbClr val="E729B2"/>
      </a:accent1>
      <a:accent2>
        <a:srgbClr val="BA17D5"/>
      </a:accent2>
      <a:accent3>
        <a:srgbClr val="7D29E7"/>
      </a:accent3>
      <a:accent4>
        <a:srgbClr val="413DDC"/>
      </a:accent4>
      <a:accent5>
        <a:srgbClr val="2973E7"/>
      </a:accent5>
      <a:accent6>
        <a:srgbClr val="17B0D5"/>
      </a:accent6>
      <a:hlink>
        <a:srgbClr val="31944C"/>
      </a:hlink>
      <a:folHlink>
        <a:srgbClr val="7F7F7F"/>
      </a:folHlink>
    </a:clrScheme>
    <a:fontScheme name="Avenir">
      <a:majorFont>
        <a:latin typeface="Avenir Next LT Pro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346</Words>
  <Application>Microsoft Office PowerPoint</Application>
  <PresentationFormat>Widescreen</PresentationFormat>
  <Paragraphs>78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Avenir Next LT Pro</vt:lpstr>
      <vt:lpstr>inherit</vt:lpstr>
      <vt:lpstr>Arial</vt:lpstr>
      <vt:lpstr>Calibri</vt:lpstr>
      <vt:lpstr>AccentBoxVTI</vt:lpstr>
      <vt:lpstr> 我的咽喉炎和上次一样， 为什么医生不直接开处方给我？</vt:lpstr>
      <vt:lpstr>炎症： 是身体受伤的反应</vt:lpstr>
      <vt:lpstr>哪一种炎症？</vt:lpstr>
      <vt:lpstr>咽喉炎的诊断</vt:lpstr>
      <vt:lpstr>PowerPoint Presentation</vt:lpstr>
      <vt:lpstr>危险的咽喉症状 </vt:lpstr>
      <vt:lpstr>PowerPoint Presentation</vt:lpstr>
      <vt:lpstr>PowerPoint Presentation</vt:lpstr>
      <vt:lpstr>严重的咽喉症状应该去急诊室。  比如： 咽喉快速的肿胀、 喝不了水、 呼吸困难。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病人问：  我的咽喉炎和上次一样，为什么医生不直接可药给我？</dc:title>
  <dc:creator>Jessica Lai</dc:creator>
  <cp:lastModifiedBy>Windows User</cp:lastModifiedBy>
  <cp:revision>11</cp:revision>
  <dcterms:created xsi:type="dcterms:W3CDTF">2020-04-11T08:45:50Z</dcterms:created>
  <dcterms:modified xsi:type="dcterms:W3CDTF">2020-04-16T12:00:19Z</dcterms:modified>
</cp:coreProperties>
</file>